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8" r:id="rId2"/>
    <p:sldId id="266" r:id="rId3"/>
    <p:sldId id="267" r:id="rId4"/>
    <p:sldId id="270" r:id="rId5"/>
    <p:sldId id="276" r:id="rId6"/>
    <p:sldId id="271" r:id="rId7"/>
    <p:sldId id="272" r:id="rId8"/>
    <p:sldId id="273" r:id="rId9"/>
    <p:sldId id="274" r:id="rId10"/>
    <p:sldId id="275" r:id="rId11"/>
    <p:sldId id="269" r:id="rId12"/>
    <p:sldId id="256" r:id="rId13"/>
    <p:sldId id="257" r:id="rId14"/>
    <p:sldId id="260" r:id="rId15"/>
    <p:sldId id="261" r:id="rId16"/>
    <p:sldId id="264" r:id="rId17"/>
    <p:sldId id="265" r:id="rId18"/>
    <p:sldId id="263"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68"/>
    <p:restoredTop sz="83738"/>
  </p:normalViewPr>
  <p:slideViewPr>
    <p:cSldViewPr snapToGrid="0">
      <p:cViewPr varScale="1">
        <p:scale>
          <a:sx n="83" d="100"/>
          <a:sy n="83" d="100"/>
        </p:scale>
        <p:origin x="240" y="576"/>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are extracted from</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14</a:t>
            </a:fld>
            <a:endParaRPr lang="en-US"/>
          </a:p>
        </p:txBody>
      </p:sp>
    </p:spTree>
    <p:extLst>
      <p:ext uri="{BB962C8B-B14F-4D97-AF65-F5344CB8AC3E}">
        <p14:creationId xmlns:p14="http://schemas.microsoft.com/office/powerpoint/2010/main" val="3746308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p:cNvSpPr>
            <a:spLocks noGrp="1"/>
          </p:cNvSpPr>
          <p:nvPr>
            <p:ph type="sldNum" sz="quarter" idx="5"/>
          </p:nvPr>
        </p:nvSpPr>
        <p:spPr/>
        <p:txBody>
          <a:bodyPr/>
          <a:lstStyle/>
          <a:p>
            <a:fld id="{D66BF9EB-64A4-DC4D-A06C-F056DA3200C4}" type="slidenum">
              <a:rPr lang="en-US" smtClean="0"/>
              <a:t>15</a:t>
            </a:fld>
            <a:endParaRPr lang="en-US"/>
          </a:p>
        </p:txBody>
      </p:sp>
    </p:spTree>
    <p:extLst>
      <p:ext uri="{BB962C8B-B14F-4D97-AF65-F5344CB8AC3E}">
        <p14:creationId xmlns:p14="http://schemas.microsoft.com/office/powerpoint/2010/main" val="1306204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Caption: Mean-scaled covariate trends used in the IPM for the a) juvenile (egg to first summer at sea) and b) marine (first summer at sea to end of first winter at sea) stages. </a:t>
            </a:r>
          </a:p>
        </p:txBody>
      </p:sp>
      <p:sp>
        <p:nvSpPr>
          <p:cNvPr id="4" name="Slide Number Placeholder 3"/>
          <p:cNvSpPr>
            <a:spLocks noGrp="1"/>
          </p:cNvSpPr>
          <p:nvPr>
            <p:ph type="sldNum" sz="quarter" idx="5"/>
          </p:nvPr>
        </p:nvSpPr>
        <p:spPr/>
        <p:txBody>
          <a:bodyPr/>
          <a:lstStyle/>
          <a:p>
            <a:fld id="{D66BF9EB-64A4-DC4D-A06C-F056DA3200C4}" type="slidenum">
              <a:rPr lang="en-US" smtClean="0"/>
              <a:t>17</a:t>
            </a:fld>
            <a:endParaRPr lang="en-US"/>
          </a:p>
        </p:txBody>
      </p:sp>
    </p:spTree>
    <p:extLst>
      <p:ext uri="{BB962C8B-B14F-4D97-AF65-F5344CB8AC3E}">
        <p14:creationId xmlns:p14="http://schemas.microsoft.com/office/powerpoint/2010/main" val="3564332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 – Trace plots used to identify model convergence for each for parameters. Four chains were run per model, dark shading represents burn-in iterations. </a:t>
            </a:r>
          </a:p>
        </p:txBody>
      </p:sp>
      <p:sp>
        <p:nvSpPr>
          <p:cNvPr id="4" name="Slide Number Placeholder 3"/>
          <p:cNvSpPr>
            <a:spLocks noGrp="1"/>
          </p:cNvSpPr>
          <p:nvPr>
            <p:ph type="sldNum" sz="quarter" idx="5"/>
          </p:nvPr>
        </p:nvSpPr>
        <p:spPr/>
        <p:txBody>
          <a:bodyPr/>
          <a:lstStyle/>
          <a:p>
            <a:fld id="{D66BF9EB-64A4-DC4D-A06C-F056DA3200C4}" type="slidenum">
              <a:rPr lang="en-US" smtClean="0"/>
              <a:t>18</a:t>
            </a:fld>
            <a:endParaRPr lang="en-US"/>
          </a:p>
        </p:txBody>
      </p:sp>
    </p:spTree>
    <p:extLst>
      <p:ext uri="{BB962C8B-B14F-4D97-AF65-F5344CB8AC3E}">
        <p14:creationId xmlns:p14="http://schemas.microsoft.com/office/powerpoint/2010/main" val="3014411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S2: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p:cNvSpPr>
            <a:spLocks noGrp="1"/>
          </p:cNvSpPr>
          <p:nvPr>
            <p:ph type="sldNum" sz="quarter" idx="5"/>
          </p:nvPr>
        </p:nvSpPr>
        <p:spPr/>
        <p:txBody>
          <a:bodyPr/>
          <a:lstStyle/>
          <a:p>
            <a:fld id="{D66BF9EB-64A4-DC4D-A06C-F056DA3200C4}" type="slidenum">
              <a:rPr lang="en-US" smtClean="0"/>
              <a:t>19</a:t>
            </a:fld>
            <a:endParaRPr lang="en-US"/>
          </a:p>
        </p:txBody>
      </p:sp>
    </p:spTree>
    <p:extLst>
      <p:ext uri="{BB962C8B-B14F-4D97-AF65-F5344CB8AC3E}">
        <p14:creationId xmlns:p14="http://schemas.microsoft.com/office/powerpoint/2010/main" val="85173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Covariates used to estimate chum salmon population productivity for two life stages. Data sources listed below the covariate and more covariate details are listed in Table 2.</a:t>
            </a:r>
          </a:p>
          <a:p>
            <a:endParaRPr lang="en-US" dirty="0"/>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6</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a:t>Mean-scaled </a:t>
            </a:r>
            <a:r>
              <a:rPr lang="en-US" dirty="0"/>
              <a:t>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S3: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728443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12</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13</a:t>
            </a:fld>
            <a:endParaRPr lang="en-US"/>
          </a:p>
        </p:txBody>
      </p:sp>
    </p:spTree>
    <p:extLst>
      <p:ext uri="{BB962C8B-B14F-4D97-AF65-F5344CB8AC3E}">
        <p14:creationId xmlns:p14="http://schemas.microsoft.com/office/powerpoint/2010/main" val="1732317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10.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png"/><Relationship Id="rId3" Type="http://schemas.openxmlformats.org/officeDocument/2006/relationships/image" Target="../media/image80.png"/><Relationship Id="rId7" Type="http://schemas.openxmlformats.org/officeDocument/2006/relationships/image" Target="../media/image15.png"/><Relationship Id="rId12"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microsoft.com/office/2007/relationships/hdphoto" Target="../media/hdphoto3.wdp"/><Relationship Id="rId4" Type="http://schemas.openxmlformats.org/officeDocument/2006/relationships/image" Target="../media/image12.png"/><Relationship Id="rId9" Type="http://schemas.openxmlformats.org/officeDocument/2006/relationships/image" Target="../media/image16.png"/><Relationship Id="rId1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a:t>
            </a:r>
            <a:r>
              <a:rPr lang="en-US" dirty="0" err="1"/>
              <a:t>jan</a:t>
            </a:r>
            <a:r>
              <a:rPr lang="en-US" dirty="0"/>
              <a:t>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C0EC7B6F-914F-23C5-57AA-91ECA72E1FF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402985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24AE-DA4E-513A-71F4-AFB947A579A7}"/>
              </a:ext>
            </a:extLst>
          </p:cNvPr>
          <p:cNvSpPr>
            <a:spLocks noGrp="1"/>
          </p:cNvSpPr>
          <p:nvPr>
            <p:ph type="title"/>
          </p:nvPr>
        </p:nvSpPr>
        <p:spPr/>
        <p:txBody>
          <a:bodyPr/>
          <a:lstStyle/>
          <a:p>
            <a:r>
              <a:rPr lang="en-US" dirty="0"/>
              <a:t>Older figures </a:t>
            </a:r>
          </a:p>
        </p:txBody>
      </p:sp>
      <p:sp>
        <p:nvSpPr>
          <p:cNvPr id="3" name="Content Placeholder 2">
            <a:extLst>
              <a:ext uri="{FF2B5EF4-FFF2-40B4-BE49-F238E27FC236}">
                <a16:creationId xmlns:a16="http://schemas.microsoft.com/office/drawing/2014/main" id="{8749A341-741B-4A54-1963-48C3DB7EBE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1084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xmlns="">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3D711ACA-E302-6E58-D10E-D175CA78776D}"/>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986461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DAB89CE-4355-A767-B172-49BD24B2B688}"/>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62881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2248-2E2E-5D35-DD2B-4F52754F19F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1142969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data&#10;&#10;Description automatically generated with medium confidence">
            <a:extLst>
              <a:ext uri="{FF2B5EF4-FFF2-40B4-BE49-F238E27FC236}">
                <a16:creationId xmlns:a16="http://schemas.microsoft.com/office/drawing/2014/main" id="{DBB18D58-248B-31CF-9850-DD1CCE265BDA}"/>
              </a:ext>
            </a:extLst>
          </p:cNvPr>
          <p:cNvPicPr>
            <a:picLocks noGrp="1" noChangeAspect="1"/>
          </p:cNvPicPr>
          <p:nvPr>
            <p:ph idx="1"/>
          </p:nvPr>
        </p:nvPicPr>
        <p:blipFill>
          <a:blip r:embed="rId3"/>
          <a:stretch>
            <a:fillRect/>
          </a:stretch>
        </p:blipFill>
        <p:spPr>
          <a:xfrm>
            <a:off x="3275635" y="85193"/>
            <a:ext cx="6736466" cy="6736466"/>
          </a:xfrm>
        </p:spPr>
      </p:pic>
    </p:spTree>
    <p:extLst>
      <p:ext uri="{BB962C8B-B14F-4D97-AF65-F5344CB8AC3E}">
        <p14:creationId xmlns:p14="http://schemas.microsoft.com/office/powerpoint/2010/main" val="719351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4E7B50AB-82A5-EE20-A378-F5A4042C0964}"/>
              </a:ext>
            </a:extLst>
          </p:cNvPr>
          <p:cNvPicPr>
            <a:picLocks noChangeAspect="1"/>
          </p:cNvPicPr>
          <p:nvPr/>
        </p:nvPicPr>
        <p:blipFill>
          <a:blip r:embed="rId3"/>
          <a:stretch>
            <a:fillRect/>
          </a:stretch>
        </p:blipFill>
        <p:spPr>
          <a:xfrm>
            <a:off x="35169" y="165295"/>
            <a:ext cx="11131061" cy="6678637"/>
          </a:xfrm>
          <a:prstGeom prst="rect">
            <a:avLst/>
          </a:prstGeom>
        </p:spPr>
      </p:pic>
    </p:spTree>
    <p:extLst>
      <p:ext uri="{BB962C8B-B14F-4D97-AF65-F5344CB8AC3E}">
        <p14:creationId xmlns:p14="http://schemas.microsoft.com/office/powerpoint/2010/main" val="3334751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59E8FC17-25C2-D4D0-C671-C2CF91E2640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204844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3342-1915-FA8C-5D56-4667D08D8C2D}"/>
              </a:ext>
            </a:extLst>
          </p:cNvPr>
          <p:cNvSpPr>
            <a:spLocks noGrp="1"/>
          </p:cNvSpPr>
          <p:nvPr>
            <p:ph type="title"/>
          </p:nvPr>
        </p:nvSpPr>
        <p:spPr/>
        <p:txBody>
          <a:bodyPr/>
          <a:lstStyle/>
          <a:p>
            <a:r>
              <a:rPr lang="en-US" dirty="0"/>
              <a:t>Updated fig 1 – now it is just map. </a:t>
            </a:r>
          </a:p>
        </p:txBody>
      </p:sp>
      <p:pic>
        <p:nvPicPr>
          <p:cNvPr id="7" name="Picture 6" descr="A map of the arctic&#10;&#10;Description automatically generated">
            <a:extLst>
              <a:ext uri="{FF2B5EF4-FFF2-40B4-BE49-F238E27FC236}">
                <a16:creationId xmlns:a16="http://schemas.microsoft.com/office/drawing/2014/main" id="{14562684-7E33-FE6D-DB9C-B593959D1092}"/>
              </a:ext>
            </a:extLst>
          </p:cNvPr>
          <p:cNvPicPr>
            <a:picLocks noChangeAspect="1"/>
          </p:cNvPicPr>
          <p:nvPr/>
        </p:nvPicPr>
        <p:blipFill>
          <a:blip r:embed="rId3"/>
          <a:stretch>
            <a:fillRect/>
          </a:stretch>
        </p:blipFill>
        <p:spPr>
          <a:xfrm>
            <a:off x="4419600" y="1676400"/>
            <a:ext cx="7772400" cy="5181600"/>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B258D-2643-A928-286F-62323F36CA34}"/>
              </a:ext>
            </a:extLst>
          </p:cNvPr>
          <p:cNvSpPr>
            <a:spLocks noGrp="1"/>
          </p:cNvSpPr>
          <p:nvPr>
            <p:ph type="title"/>
          </p:nvPr>
        </p:nvSpPr>
        <p:spPr/>
        <p:txBody>
          <a:bodyPr/>
          <a:lstStyle/>
          <a:p>
            <a:r>
              <a:rPr lang="en-US" dirty="0"/>
              <a:t>Updated fig 2 – now just conceptual figure. </a:t>
            </a:r>
          </a:p>
        </p:txBody>
      </p:sp>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D45AAC5D-7CBA-ED1E-AD50-9EFA9D1A0A54}"/>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9E4B-EFD1-6BEA-24D6-D26F9D9425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09AA95-D557-1F79-C16F-65E62DBA5D8D}"/>
              </a:ext>
            </a:extLst>
          </p:cNvPr>
          <p:cNvSpPr>
            <a:spLocks noGrp="1"/>
          </p:cNvSpPr>
          <p:nvPr>
            <p:ph idx="1"/>
          </p:nvPr>
        </p:nvSpPr>
        <p:spPr/>
        <p:txBody>
          <a:bodyPr/>
          <a:lstStyle/>
          <a:p>
            <a:r>
              <a:rPr lang="en-US" dirty="0"/>
              <a:t>Perhaps add an age comp predicted observed plot! Like </a:t>
            </a:r>
            <a:r>
              <a:rPr lang="en-US" dirty="0" err="1"/>
              <a:t>currys</a:t>
            </a:r>
            <a:r>
              <a:rPr lang="en-US" dirty="0"/>
              <a:t> figure 2. </a:t>
            </a:r>
          </a:p>
        </p:txBody>
      </p:sp>
    </p:spTree>
    <p:extLst>
      <p:ext uri="{BB962C8B-B14F-4D97-AF65-F5344CB8AC3E}">
        <p14:creationId xmlns:p14="http://schemas.microsoft.com/office/powerpoint/2010/main" val="85699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411E8C6E-D63E-C9B0-C064-29452DD85D5A}"/>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92566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10" name="Content Placeholder 9" descr="A graph of different types of data&#10;&#10;Description automatically generated with medium confidence">
            <a:extLst>
              <a:ext uri="{FF2B5EF4-FFF2-40B4-BE49-F238E27FC236}">
                <a16:creationId xmlns:a16="http://schemas.microsoft.com/office/drawing/2014/main" id="{7720128E-494A-6462-F0E2-C0CB83C30A8B}"/>
              </a:ext>
            </a:extLst>
          </p:cNvPr>
          <p:cNvPicPr>
            <a:picLocks noGrp="1" noChangeAspect="1"/>
          </p:cNvPicPr>
          <p:nvPr>
            <p:ph idx="1"/>
          </p:nvPr>
        </p:nvPicPr>
        <p:blipFill>
          <a:blip r:embed="rId3"/>
          <a:stretch>
            <a:fillRect/>
          </a:stretch>
        </p:blipFill>
        <p:spPr>
          <a:xfrm>
            <a:off x="2011680" y="34290"/>
            <a:ext cx="6823710" cy="6823710"/>
          </a:xfrm>
        </p:spPr>
      </p:pic>
    </p:spTree>
    <p:extLst>
      <p:ext uri="{BB962C8B-B14F-4D97-AF65-F5344CB8AC3E}">
        <p14:creationId xmlns:p14="http://schemas.microsoft.com/office/powerpoint/2010/main" val="2107715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39A13AA6-6FC7-A7AB-D6FB-5781DEA659AC}"/>
              </a:ext>
            </a:extLst>
          </p:cNvPr>
          <p:cNvPicPr>
            <a:picLocks noChangeAspect="1"/>
          </p:cNvPicPr>
          <p:nvPr/>
        </p:nvPicPr>
        <p:blipFill>
          <a:blip r:embed="rId3"/>
          <a:stretch>
            <a:fillRect/>
          </a:stretch>
        </p:blipFill>
        <p:spPr>
          <a:xfrm>
            <a:off x="35169" y="165295"/>
            <a:ext cx="11131061" cy="6678637"/>
          </a:xfrm>
          <a:prstGeom prst="rect">
            <a:avLst/>
          </a:prstGeom>
        </p:spPr>
      </p:pic>
    </p:spTree>
    <p:extLst>
      <p:ext uri="{BB962C8B-B14F-4D97-AF65-F5344CB8AC3E}">
        <p14:creationId xmlns:p14="http://schemas.microsoft.com/office/powerpoint/2010/main" val="384961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14245</TotalTime>
  <Words>1235</Words>
  <Application>Microsoft Macintosh PowerPoint</Application>
  <PresentationFormat>Widescreen</PresentationFormat>
  <Paragraphs>77</Paragraphs>
  <Slides>19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Aptos Display</vt:lpstr>
      <vt:lpstr>Arial</vt:lpstr>
      <vt:lpstr>Calibri</vt:lpstr>
      <vt:lpstr>Calibri Light</vt:lpstr>
      <vt:lpstr>Cambria Math</vt:lpstr>
      <vt:lpstr>Office Theme</vt:lpstr>
      <vt:lpstr>New set of figures as of jan 2025</vt:lpstr>
      <vt:lpstr>Updated fig 1 – now it is just map. </vt:lpstr>
      <vt:lpstr>Updated fig 2 – now just conceptual figure. </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Older figures </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23</cp:revision>
  <dcterms:created xsi:type="dcterms:W3CDTF">2024-11-20T18:51:47Z</dcterms:created>
  <dcterms:modified xsi:type="dcterms:W3CDTF">2025-01-10T18:48:54Z</dcterms:modified>
</cp:coreProperties>
</file>